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7"/>
  </p:notesMasterIdLst>
  <p:handoutMasterIdLst>
    <p:handoutMasterId r:id="rId18"/>
  </p:handoutMasterIdLst>
  <p:sldIdLst>
    <p:sldId id="267" r:id="rId2"/>
    <p:sldId id="282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3" r:id="rId16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129" d="100"/>
          <a:sy n="129" d="100"/>
        </p:scale>
        <p:origin x="88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757442F-CA09-481D-AEAC-5EF3C3D96C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46904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97D9E09-6877-4071-B3D2-C5CB39FC729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80265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D1AB2-8337-4EA2-85CE-B6FD62CAB85A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4433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  <p:sp>
        <p:nvSpPr>
          <p:cNvPr id="3993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FF02-8A50-4807-8557-0377CD3517D1}" type="slidenum">
              <a:rPr lang="de-DE" smtClean="0"/>
              <a:pPr/>
              <a:t>2</a:t>
            </a:fld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7824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276475"/>
            <a:ext cx="8642350" cy="1295400"/>
          </a:xfrm>
          <a:prstGeom prst="rect">
            <a:avLst/>
          </a:prstGeom>
        </p:spPr>
        <p:txBody>
          <a:bodyPr wrap="square"/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968750"/>
            <a:ext cx="8642350" cy="911225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25B2D8-30A6-402D-841D-AAD9C9576D3D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7380312" y="228220"/>
            <a:ext cx="1619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200" b="1" dirty="0" smtClean="0"/>
              <a:t>FB II.3 Technik</a:t>
            </a:r>
            <a:endParaRPr lang="de-DE" altLang="de-DE" sz="1200" b="1" dirty="0"/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pic>
        <p:nvPicPr>
          <p:cNvPr id="118799" name="Picture 15" descr="Wappen_farb_18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800" name="Text Box 16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250825" y="908050"/>
            <a:ext cx="561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chemeClr val="bg1"/>
                </a:solidFill>
                <a:latin typeface="+mj-lt"/>
              </a:rPr>
              <a:t>Kennzeichnung A</a:t>
            </a:r>
            <a:endParaRPr lang="de-DE" sz="1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3BB67-FFFB-439D-A667-C423BA70F00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4268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908050"/>
            <a:ext cx="2159000" cy="522128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908050"/>
            <a:ext cx="6326188" cy="52212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11CAF-C7D0-417F-805A-555B7D50A96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423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D2233-D2FC-4A83-94E1-E96AB1BC1E8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030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33291-F73C-4A65-9F4B-79674AF11FB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08874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449388"/>
            <a:ext cx="4241800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49388"/>
            <a:ext cx="4243388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2133E-3687-4CC5-9C05-680DF9A1559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1726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BE55-0B1B-474F-86F9-47A16761C9D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582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25EAC-FAFC-49A3-ADFE-6439234A143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203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719D3-3090-4645-8ACF-5740F53B6AB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8289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3EF66-7C00-4097-BB12-FE2D5960EC5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0345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8E441-3AD1-4DB2-9934-FE143F1766C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6057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sp>
        <p:nvSpPr>
          <p:cNvPr id="117762" name="AutoShape 2"/>
          <p:cNvSpPr>
            <a:spLocks noChangeArrowheads="1"/>
          </p:cNvSpPr>
          <p:nvPr userDrawn="1"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49388"/>
            <a:ext cx="863758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Klicken Sie, um die Formate des Vorlagentextes zu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372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de-DE" altLang="de-DE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817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B78A0A-B0AA-4583-8D31-902BCFEB2B85}" type="slidenum">
              <a:rPr lang="de-DE" altLang="de-DE"/>
              <a:pPr/>
              <a:t>‹Nr.›</a:t>
            </a:fld>
            <a:endParaRPr lang="de-DE" altLang="de-DE"/>
          </a:p>
        </p:txBody>
      </p:sp>
      <p:pic>
        <p:nvPicPr>
          <p:cNvPr id="117768" name="Picture 8" descr="Wappen_farb_18m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7452320" y="319883"/>
            <a:ext cx="1619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600" b="1" dirty="0" smtClean="0"/>
              <a:t>FB II.3 Technik</a:t>
            </a:r>
            <a:endParaRPr lang="de-DE" altLang="de-DE" sz="1600" b="1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250825" y="908050"/>
            <a:ext cx="561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chemeClr val="bg1"/>
                </a:solidFill>
                <a:latin typeface="+mj-lt"/>
              </a:rPr>
              <a:t>Kennzeichnung A</a:t>
            </a:r>
            <a:endParaRPr lang="de-DE" sz="1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u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m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50825" y="2276474"/>
            <a:ext cx="8642350" cy="2160637"/>
          </a:xfrm>
        </p:spPr>
        <p:txBody>
          <a:bodyPr/>
          <a:lstStyle/>
          <a:p>
            <a:r>
              <a:rPr lang="de-DE" altLang="de-DE" dirty="0" smtClean="0"/>
              <a:t>ABC Einsatz</a:t>
            </a:r>
            <a:br>
              <a:rPr lang="de-DE" altLang="de-DE" dirty="0" smtClean="0"/>
            </a:br>
            <a:r>
              <a:rPr lang="de-DE" altLang="de-DE" dirty="0" smtClean="0"/>
              <a:t>Kennzeichnung  </a:t>
            </a:r>
            <a:br>
              <a:rPr lang="de-DE" altLang="de-DE" dirty="0" smtClean="0"/>
            </a:br>
            <a:r>
              <a:rPr lang="de-DE" altLang="de-DE" dirty="0" smtClean="0"/>
              <a:t>A-Gefahrstoffe</a:t>
            </a:r>
            <a:endParaRPr lang="de-DE" alt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Transporte von radioaktiven Stoffen oder Kernbrennstoffen auf der Straße und Schiene sowie im Luft- und Seeverkehr werden nach besonderen Vorschriften klassifiziert und gekennzeichnet.</a:t>
            </a:r>
          </a:p>
          <a:p>
            <a:r>
              <a:rPr lang="de-DE" dirty="0" smtClean="0"/>
              <a:t>Die Transportkategorien I – weiß, II – gelb und III – gelb entsprechen </a:t>
            </a:r>
            <a:r>
              <a:rPr lang="de-DE" b="1" dirty="0" smtClean="0"/>
              <a:t>nicht</a:t>
            </a:r>
            <a:r>
              <a:rPr lang="de-DE" dirty="0" smtClean="0"/>
              <a:t> der vorstehenden Einteilung in die Gefahrengruppe IA bis IIIA!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6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r>
              <a:rPr lang="de-DE" dirty="0" smtClean="0"/>
              <a:t>Kategorie I – WEISS</a:t>
            </a:r>
          </a:p>
          <a:p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				Auf dem Gefahrzettel wird folgender Text 				eingetragen:</a:t>
            </a:r>
          </a:p>
          <a:p>
            <a:pPr marL="0" indent="0">
              <a:buNone/>
            </a:pPr>
            <a:r>
              <a:rPr lang="de-DE" sz="2000" dirty="0" smtClean="0"/>
              <a:t>				Inhalt (Name des Radionuklids)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				Aktivität (Angabe in Becquerel)</a:t>
            </a:r>
          </a:p>
          <a:p>
            <a:pPr marL="0" indent="0">
              <a:buNone/>
            </a:pPr>
            <a:r>
              <a:rPr lang="de-DE" sz="2000" dirty="0" smtClean="0"/>
              <a:t>				Transportkennzahl (nur bei Gefahrzettel					Nr. 7B und /C)</a:t>
            </a:r>
            <a:endParaRPr lang="de-DE" sz="20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 smtClean="0"/>
              <a:t>				</a:t>
            </a: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sz="900" dirty="0" smtClean="0"/>
              <a:t>Abbildung 8: Gefahrzettel Nr. 7A [BMVI, Zugriff: 22.03.2017]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132856"/>
            <a:ext cx="3548723" cy="3529449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5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250825" y="1449388"/>
            <a:ext cx="4241800" cy="4139852"/>
          </a:xfrm>
        </p:spPr>
        <p:txBody>
          <a:bodyPr/>
          <a:lstStyle/>
          <a:p>
            <a:r>
              <a:rPr lang="de-DE" dirty="0" smtClean="0"/>
              <a:t>Kategorie II – GELB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r>
              <a:rPr lang="de-DE" sz="900" dirty="0" smtClean="0"/>
              <a:t>Abbildung 9: Gefahrzettel Nr. 7B [BMVI, Zugriff: 22.03.2017]</a:t>
            </a:r>
          </a:p>
          <a:p>
            <a:pPr marL="0" indent="0">
              <a:buNone/>
            </a:pPr>
            <a:endParaRPr lang="de-DE" sz="900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645025" y="1449388"/>
            <a:ext cx="4243388" cy="4139852"/>
          </a:xfrm>
        </p:spPr>
        <p:txBody>
          <a:bodyPr/>
          <a:lstStyle/>
          <a:p>
            <a:r>
              <a:rPr lang="de-DE" dirty="0" smtClean="0"/>
              <a:t>Kategorie III – GELB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r>
              <a:rPr lang="de-DE" sz="900" dirty="0" smtClean="0"/>
              <a:t>Abbildung 10: Gefahrzettel Nr. 7C [BMVI, Zugriff: 22.03.2017]</a:t>
            </a:r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16832"/>
            <a:ext cx="3384376" cy="332400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914375"/>
            <a:ext cx="3370599" cy="332400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36446" y="5515618"/>
            <a:ext cx="88171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Die Transportkennzahl (TKZ) mit 10 multipliziert ergibt die in 1 m Entfernung</a:t>
            </a:r>
          </a:p>
          <a:p>
            <a:r>
              <a:rPr lang="de-DE" sz="2000" dirty="0"/>
              <a:t>v</a:t>
            </a:r>
            <a:r>
              <a:rPr lang="de-DE" sz="2000" dirty="0" smtClean="0"/>
              <a:t>on der Oberfläche der intakten Verpackung gemessenen</a:t>
            </a:r>
          </a:p>
          <a:p>
            <a:r>
              <a:rPr lang="de-DE" sz="2000" dirty="0" smtClean="0"/>
              <a:t> Äquivalentdosisleitung in µ</a:t>
            </a:r>
            <a:r>
              <a:rPr lang="de-DE" sz="2000" dirty="0" err="1" smtClean="0"/>
              <a:t>Sv</a:t>
            </a:r>
            <a:r>
              <a:rPr lang="de-DE" sz="2000" dirty="0" smtClean="0"/>
              <a:t>/h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36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Transporte mit spaltbaren Stoffen werden mit dem Gefahrzettel NR. 7E „Spaltbare Stoffe“ gekennzeichnet.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r>
              <a:rPr lang="de-DE" sz="900" dirty="0" smtClean="0"/>
              <a:t>Abbildung 11: Gefahrzettel Nr. 7E [BMVI, Zugriff: 22.03.2017]</a:t>
            </a:r>
          </a:p>
          <a:p>
            <a:pPr marL="0" indent="0">
              <a:buNone/>
            </a:pP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6872"/>
            <a:ext cx="3593986" cy="3545167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45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Kennzeichnung bei Fahrzeugen erfolgt mit Großzettel I NR. 7D an beiden Seiten und an der Rückseite. Großzettel können alternativ auch mit der entsprechenden UN-Nummer gekennzeichnet sein. Zusätzlich werden Transporte auf dem Landweg mit Warntafeln gekennzeichnet.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z="900" dirty="0" smtClean="0"/>
          </a:p>
          <a:p>
            <a:endParaRPr lang="de-DE" sz="900" dirty="0" smtClean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r>
              <a:rPr lang="de-DE" sz="900" dirty="0" smtClean="0"/>
              <a:t>Abbildung 12: Großzettel I Nr. 7D [FwDV 500 S.93]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17032"/>
            <a:ext cx="2592288" cy="269771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41" y="3420475"/>
            <a:ext cx="3990509" cy="299427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283968" y="6414748"/>
            <a:ext cx="42370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Abbildung 13: Uranhexafluorid-Transport [extremnews.com, Zugriff: 22.03.2017]</a:t>
            </a:r>
            <a:endParaRPr lang="de-DE" sz="9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95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98884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 smtClean="0"/>
              <a:t>Gibt es noch Fragen?</a:t>
            </a:r>
            <a:endParaRPr lang="de-DE" sz="4200" dirty="0"/>
          </a:p>
        </p:txBody>
      </p:sp>
      <p:sp>
        <p:nvSpPr>
          <p:cNvPr id="5" name="Textfeld 4"/>
          <p:cNvSpPr txBox="1"/>
          <p:nvPr/>
        </p:nvSpPr>
        <p:spPr>
          <a:xfrm>
            <a:off x="0" y="450912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200" dirty="0" smtClean="0"/>
              <a:t>Vielen Dank für eure Aufmerksamkeit!</a:t>
            </a:r>
            <a:endParaRPr lang="de-DE" sz="4200" dirty="0"/>
          </a:p>
        </p:txBody>
      </p:sp>
    </p:spTree>
    <p:extLst>
      <p:ext uri="{BB962C8B-B14F-4D97-AF65-F5344CB8AC3E}">
        <p14:creationId xmlns:p14="http://schemas.microsoft.com/office/powerpoint/2010/main" val="3436637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F4B293-51CF-44BF-AF59-9F5362A2618E}" type="slidenum">
              <a:rPr lang="de-DE" smtClean="0"/>
              <a:pPr/>
              <a:t>2</a:t>
            </a:fld>
            <a:endParaRPr lang="de-DE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00" y="1341227"/>
            <a:ext cx="8334440" cy="280218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99" y="4117234"/>
            <a:ext cx="8196358" cy="103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30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Die Teilnehmer müssen …</a:t>
            </a:r>
          </a:p>
          <a:p>
            <a:pPr marL="0" indent="0">
              <a:buNone/>
            </a:pPr>
            <a:r>
              <a:rPr lang="de-DE" dirty="0"/>
              <a:t>	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die Einteilung von ABC-Gefahrstoffen wiedergeben und 	Gefahrstoff-, Gefahrgut- und sonstige 	Kennzeichnungen erkennen und eindeutig beschreiben 	können.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2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</a:t>
            </a:r>
          </a:p>
          <a:p>
            <a:pPr lvl="1"/>
            <a:r>
              <a:rPr lang="de-DE" dirty="0" smtClean="0"/>
              <a:t>Bereiche, in denen die Einsatzkräfte ohne Sonderausrüstung tätig werden dürfen. Zur Vermeidung einer Inkorporation sollte jedoch Atemschutz getragen werden.</a:t>
            </a:r>
            <a:endParaRPr lang="de-DE" dirty="0"/>
          </a:p>
          <a:p>
            <a:r>
              <a:rPr lang="de-DE" dirty="0" smtClean="0"/>
              <a:t>Gefahrengruppe II</a:t>
            </a:r>
          </a:p>
          <a:p>
            <a:pPr lvl="1"/>
            <a:r>
              <a:rPr lang="de-DE" dirty="0" smtClean="0"/>
              <a:t>Bereiche, in denen die Einsatzkräfte nur mit Sonderausrüstung und unter besonderer Überwachung und Dekontamination tätig werden dürfen.</a:t>
            </a:r>
          </a:p>
          <a:p>
            <a:r>
              <a:rPr lang="de-DE" dirty="0" smtClean="0"/>
              <a:t>Gefahrengruppe III</a:t>
            </a:r>
          </a:p>
          <a:p>
            <a:pPr lvl="1"/>
            <a:r>
              <a:rPr lang="de-DE" dirty="0" smtClean="0"/>
              <a:t>Bereiche, in denen die Einsatzkräfte nur mit Sonderausrüstung und in Anwesenheit einer fachkundigen Person tätig werden dürfen.</a:t>
            </a:r>
          </a:p>
          <a:p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	</a:t>
            </a:r>
          </a:p>
          <a:p>
            <a:pPr lvl="1"/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20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IA</a:t>
            </a:r>
          </a:p>
          <a:p>
            <a:pPr lvl="1"/>
            <a:r>
              <a:rPr lang="de-DE" dirty="0" smtClean="0"/>
              <a:t>Bereiche mit offenen oder umschlossenen radioaktiven Stoffen, deren Gesamtaktivität das 10</a:t>
            </a:r>
            <a:r>
              <a:rPr lang="de-DE" baseline="30000" dirty="0" smtClean="0"/>
              <a:t>4</a:t>
            </a:r>
            <a:r>
              <a:rPr lang="de-DE" dirty="0" smtClean="0"/>
              <a:t>-fache der Freigrenze nach StrlSchV nicht übersteigt</a:t>
            </a:r>
          </a:p>
          <a:p>
            <a:pPr lvl="1"/>
            <a:r>
              <a:rPr lang="de-DE" dirty="0" smtClean="0"/>
              <a:t>Bereiche mit umschlossenen radioaktiven Stoffen, deren Gesamtaktivität das 10</a:t>
            </a:r>
            <a:r>
              <a:rPr lang="de-DE" baseline="30000" dirty="0" smtClean="0"/>
              <a:t>7</a:t>
            </a:r>
            <a:r>
              <a:rPr lang="de-DE" dirty="0" smtClean="0"/>
              <a:t>-fache der Freigrenze nicht übersteigt</a:t>
            </a:r>
          </a:p>
          <a:p>
            <a:pPr lvl="1"/>
            <a:r>
              <a:rPr lang="de-DE" dirty="0" smtClean="0"/>
              <a:t>Bereiche mit radioaktiven Stoffen in für diese zugelassenen Typ B- oder Typ C-Behältern, deren Gesamtaktivität das 10</a:t>
            </a:r>
            <a:r>
              <a:rPr lang="de-DE" baseline="30000" dirty="0" smtClean="0"/>
              <a:t>7</a:t>
            </a:r>
            <a:r>
              <a:rPr lang="de-DE" dirty="0" smtClean="0"/>
              <a:t>-fache der Freigrenze nicht übersteigt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sz="900" dirty="0" smtClean="0"/>
          </a:p>
          <a:p>
            <a:pPr marL="457200" lvl="1" indent="0">
              <a:buNone/>
            </a:pPr>
            <a:r>
              <a:rPr lang="de-DE" sz="900" dirty="0" smtClean="0"/>
              <a:t>	Abbildung 1: Feuerwehr Gefahrengruppe I [FwDV 500 S. 91]</a:t>
            </a:r>
            <a:endParaRPr lang="de-DE" sz="9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581128"/>
            <a:ext cx="3200400" cy="120015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0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IIA</a:t>
            </a:r>
          </a:p>
          <a:p>
            <a:pPr lvl="1"/>
            <a:r>
              <a:rPr lang="de-DE" dirty="0" smtClean="0"/>
              <a:t>Bereiche mit radioaktiven Stoffen, deren Gesamtaktivität größer als 10</a:t>
            </a:r>
            <a:r>
              <a:rPr lang="de-DE" baseline="30000" dirty="0" smtClean="0"/>
              <a:t>4</a:t>
            </a:r>
            <a:r>
              <a:rPr lang="de-DE" dirty="0" smtClean="0"/>
              <a:t>-fache und nicht größer als das 10</a:t>
            </a:r>
            <a:r>
              <a:rPr lang="de-DE" baseline="30000" dirty="0" smtClean="0"/>
              <a:t>7</a:t>
            </a:r>
            <a:r>
              <a:rPr lang="de-DE" dirty="0" smtClean="0"/>
              <a:t>-fache der Freigrenze ist, soweit sie nicht der Gefahrengruppe IA zugeordnet werden können.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sz="900" dirty="0" smtClean="0"/>
          </a:p>
          <a:p>
            <a:pPr lvl="1"/>
            <a:endParaRPr lang="de-DE" sz="900" dirty="0"/>
          </a:p>
          <a:p>
            <a:pPr marL="457200" lvl="1" indent="0">
              <a:buNone/>
            </a:pPr>
            <a:r>
              <a:rPr lang="de-DE" sz="900" dirty="0" smtClean="0"/>
              <a:t>Abbildung 2: Feuerwehr Gefahrengruppe II [FwDV 500 S.91]</a:t>
            </a:r>
            <a:endParaRPr lang="de-DE" sz="900" dirty="0"/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068960"/>
            <a:ext cx="3200400" cy="1190625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18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Gefahrengruppe IIIA</a:t>
            </a:r>
          </a:p>
          <a:p>
            <a:pPr lvl="1"/>
            <a:r>
              <a:rPr lang="de-DE" dirty="0" smtClean="0"/>
              <a:t>Bereiche mit radioaktiven Stoffen, deren Gesamtaktivität das 107-fache der Freigrenze übersteigt, soweit sie nicht der Gefahrengruppe IA oder IIA gemäß den Sonderregelungen nach zugeordnet werden können.</a:t>
            </a:r>
          </a:p>
          <a:p>
            <a:pPr lvl="1"/>
            <a:r>
              <a:rPr lang="de-DE" dirty="0" smtClean="0"/>
              <a:t>Bereiche in denen der Umgang, die Aufbewahrung und Verarbeitung von Kernbrennstoffen praktiziert wird</a:t>
            </a:r>
          </a:p>
          <a:p>
            <a:pPr lvl="1"/>
            <a:r>
              <a:rPr lang="de-DE" dirty="0" smtClean="0"/>
              <a:t>Bereiche, deren Eigenart im Einsatzfall die Anwesenheit einer fachkundigen Person erforderlich macht.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r>
              <a:rPr lang="de-DE" sz="900" dirty="0" smtClean="0"/>
              <a:t>Abbildung 3: Feuerwehr Gefahrengruppe III [FwDV 500 S.91]</a:t>
            </a:r>
            <a:endParaRPr lang="de-DE" sz="9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97152"/>
            <a:ext cx="3200400" cy="1190625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Räume, Geräte, Vorrichtungen, Schutzbehälter und Aufbewahrungsbehälter und Umhüllungen für radioaktive Stoffe</a:t>
            </a:r>
          </a:p>
          <a:p>
            <a:r>
              <a:rPr lang="de-DE" dirty="0" smtClean="0"/>
              <a:t>Anlagen zur Erzeugung ionisierender Strahlen</a:t>
            </a:r>
          </a:p>
          <a:p>
            <a:r>
              <a:rPr lang="de-DE" dirty="0" smtClean="0"/>
              <a:t>Kontrollbereiche und Sperrbereiche</a:t>
            </a:r>
          </a:p>
          <a:p>
            <a:r>
              <a:rPr lang="de-DE" dirty="0" smtClean="0"/>
              <a:t>Bereiche, in denen die Kontamination die durch die StrlSchV gegebenen Grenzwerte überschreitet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endParaRPr lang="de-DE" sz="900" dirty="0"/>
          </a:p>
          <a:p>
            <a:pPr marL="0" indent="0">
              <a:buNone/>
            </a:pPr>
            <a:r>
              <a:rPr lang="de-DE" sz="900" dirty="0" smtClean="0"/>
              <a:t>Abbildung 4: Strahlenzeichen nach </a:t>
            </a:r>
          </a:p>
          <a:p>
            <a:pPr marL="0" indent="0">
              <a:buNone/>
            </a:pPr>
            <a:r>
              <a:rPr lang="de-DE" sz="900" dirty="0" smtClean="0"/>
              <a:t>Anlage IX der StrlSchV [FwDV 500 S.90]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08501"/>
            <a:ext cx="1390650" cy="183832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08501"/>
            <a:ext cx="1504950" cy="141922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758032" y="5927726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Abbildung 5: Warnzeichen für ionisierende </a:t>
            </a:r>
          </a:p>
          <a:p>
            <a:r>
              <a:rPr lang="de-DE" sz="900" dirty="0" smtClean="0"/>
              <a:t>Strahlen nach DIN 25430 [FwDV 500 S.91]</a:t>
            </a:r>
            <a:endParaRPr lang="de-DE" sz="9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7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Weitere Beispiele für Kennzeichnungen: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sz="900" dirty="0" smtClean="0"/>
          </a:p>
          <a:p>
            <a:pPr marL="0" indent="0">
              <a:buNone/>
            </a:pPr>
            <a:r>
              <a:rPr lang="de-DE" sz="900" dirty="0" smtClean="0"/>
              <a:t>Abbildung 6: weitere Kennzeichnung für Strahlung [FwDV 500 S.92]</a:t>
            </a:r>
            <a:endParaRPr lang="de-DE" sz="9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9" y="2054573"/>
            <a:ext cx="4354438" cy="346957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767" y="2362894"/>
            <a:ext cx="3445575" cy="285293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251722" y="5248652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Abbildung 7: Warnzeichen nach ISO 21482</a:t>
            </a:r>
          </a:p>
          <a:p>
            <a:r>
              <a:rPr lang="de-DE" sz="900" dirty="0" smtClean="0"/>
              <a:t>[Wikipedia, Radioaktivität, Zugriff 22.03.2017]</a:t>
            </a:r>
            <a:endParaRPr lang="de-DE" sz="90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33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BK">
  <a:themeElements>
    <a:clrScheme name="NABK 8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NAB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NABK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8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NABK</Template>
  <TotalTime>0</TotalTime>
  <Words>560</Words>
  <PresentationFormat>Bildschirmpräsentation (4:3)</PresentationFormat>
  <Paragraphs>130</Paragraphs>
  <Slides>15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Wingdings</vt:lpstr>
      <vt:lpstr>NABK</vt:lpstr>
      <vt:lpstr>ABC Einsatz Kennzeichnung   A-Gefahrstoffe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2017-03-22T06:31:49Z</dcterms:created>
  <dcterms:modified xsi:type="dcterms:W3CDTF">2017-04-19T07:59:57Z</dcterms:modified>
</cp:coreProperties>
</file>